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5" r:id="rId2"/>
    <p:sldId id="295" r:id="rId3"/>
    <p:sldId id="258" r:id="rId4"/>
    <p:sldId id="347" r:id="rId5"/>
    <p:sldId id="405" r:id="rId6"/>
    <p:sldId id="390" r:id="rId7"/>
    <p:sldId id="369" r:id="rId8"/>
    <p:sldId id="370" r:id="rId9"/>
    <p:sldId id="371" r:id="rId10"/>
    <p:sldId id="401" r:id="rId11"/>
    <p:sldId id="372" r:id="rId12"/>
    <p:sldId id="391" r:id="rId13"/>
    <p:sldId id="373" r:id="rId14"/>
    <p:sldId id="402" r:id="rId15"/>
    <p:sldId id="374" r:id="rId16"/>
    <p:sldId id="392" r:id="rId17"/>
    <p:sldId id="375" r:id="rId18"/>
    <p:sldId id="403" r:id="rId19"/>
    <p:sldId id="399" r:id="rId20"/>
    <p:sldId id="393" r:id="rId21"/>
    <p:sldId id="376" r:id="rId22"/>
    <p:sldId id="377" r:id="rId23"/>
    <p:sldId id="394" r:id="rId24"/>
    <p:sldId id="378" r:id="rId25"/>
    <p:sldId id="379" r:id="rId26"/>
    <p:sldId id="380" r:id="rId27"/>
    <p:sldId id="382" r:id="rId28"/>
    <p:sldId id="395" r:id="rId29"/>
    <p:sldId id="381" r:id="rId30"/>
    <p:sldId id="383" r:id="rId31"/>
    <p:sldId id="404" r:id="rId32"/>
    <p:sldId id="385" r:id="rId33"/>
    <p:sldId id="396" r:id="rId34"/>
    <p:sldId id="384" r:id="rId35"/>
    <p:sldId id="386" r:id="rId36"/>
    <p:sldId id="397" r:id="rId37"/>
    <p:sldId id="388" r:id="rId38"/>
    <p:sldId id="398" r:id="rId39"/>
    <p:sldId id="389" r:id="rId40"/>
    <p:sldId id="26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18E"/>
    <a:srgbClr val="87EDFE"/>
    <a:srgbClr val="FF0000"/>
    <a:srgbClr val="FFC000"/>
    <a:srgbClr val="20BBFF"/>
    <a:srgbClr val="7030A0"/>
    <a:srgbClr val="7F7F7F"/>
    <a:srgbClr val="92D050"/>
    <a:srgbClr val="FFFFFF"/>
    <a:srgbClr val="D6DC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 varScale="1">
        <p:scale>
          <a:sx n="111" d="100"/>
          <a:sy n="111" d="100"/>
        </p:scale>
        <p:origin x="112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19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2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69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1">
            <a:extLst>
              <a:ext uri="{FF2B5EF4-FFF2-40B4-BE49-F238E27FC236}">
                <a16:creationId xmlns:a16="http://schemas.microsoft.com/office/drawing/2014/main" id="{17D3AE0D-98D0-9158-6F7A-1FE66B475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113921"/>
              </p:ext>
            </p:extLst>
          </p:nvPr>
        </p:nvGraphicFramePr>
        <p:xfrm>
          <a:off x="0" y="0"/>
          <a:ext cx="1219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1236342996"/>
                    </a:ext>
                  </a:extLst>
                </a:gridCol>
                <a:gridCol w="4008120">
                  <a:extLst>
                    <a:ext uri="{9D8B030D-6E8A-4147-A177-3AD203B41FA5}">
                      <a16:colId xmlns:a16="http://schemas.microsoft.com/office/drawing/2014/main" val="7078968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677873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6612041"/>
                    </a:ext>
                  </a:extLst>
                </a:gridCol>
              </a:tblGrid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용도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졸업 작품 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43336"/>
                  </a:ext>
                </a:extLst>
              </a:tr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참고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XD_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03176"/>
                  </a:ext>
                </a:extLst>
              </a:tr>
              <a:tr h="271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열람자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전체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9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28421"/>
              </p:ext>
            </p:extLst>
          </p:nvPr>
        </p:nvGraphicFramePr>
        <p:xfrm>
          <a:off x="756959" y="3178963"/>
          <a:ext cx="10800000" cy="240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최대 이동속도가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F2/F3: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카메라 전환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4888919"/>
            <a:ext cx="4677406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좌측 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80A4D-A8FD-6B01-3D18-E4D8EBFFF611}"/>
              </a:ext>
            </a:extLst>
          </p:cNvPr>
          <p:cNvSpPr txBox="1"/>
          <p:nvPr/>
        </p:nvSpPr>
        <p:spPr>
          <a:xfrm>
            <a:off x="388138" y="435495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5754508" y="4352417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4641505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2966863" y="859824"/>
            <a:ext cx="6258274" cy="2313861"/>
            <a:chOff x="388138" y="879608"/>
            <a:chExt cx="6258274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125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17DE9E4-C3E9-8767-763F-0A8E3F8AA8D9}"/>
                </a:ext>
              </a:extLst>
            </p:cNvPr>
            <p:cNvCxnSpPr>
              <a:cxnSpLocks/>
              <a:stCxn id="57" idx="7"/>
              <a:endCxn id="55" idx="2"/>
            </p:cNvCxnSpPr>
            <p:nvPr/>
          </p:nvCxnSpPr>
          <p:spPr>
            <a:xfrm flipV="1">
              <a:off x="3476608" y="1430194"/>
              <a:ext cx="2089804" cy="841437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207D2A8-2FAA-4965-31F9-36093706BC24}"/>
                </a:ext>
              </a:extLst>
            </p:cNvPr>
            <p:cNvSpPr/>
            <p:nvPr/>
          </p:nvSpPr>
          <p:spPr>
            <a:xfrm>
              <a:off x="5566412" y="890194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출력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4CCFB0-855C-4E91-7871-AC46C76439C3}"/>
                </a:ext>
              </a:extLst>
            </p:cNvPr>
            <p:cNvSpPr txBox="1"/>
            <p:nvPr/>
          </p:nvSpPr>
          <p:spPr>
            <a:xfrm rot="20309761">
              <a:off x="3621200" y="1291870"/>
              <a:ext cx="17101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 판정 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7EC7FA-54DB-BEE4-F81E-63D7D70F29C1}"/>
                </a:ext>
              </a:extLst>
            </p:cNvPr>
            <p:cNvSpPr txBox="1"/>
            <p:nvPr/>
          </p:nvSpPr>
          <p:spPr>
            <a:xfrm>
              <a:off x="3645182" y="2056723"/>
              <a:ext cx="19212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사망이 아닐 때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410829" y="3238093"/>
            <a:ext cx="1135992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모든 플레이어가 사망이라면 결과 팝업이 출력되고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 경우 일정 시간 지나고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HP=125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6672482" y="5294191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7076744" y="4717847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97903"/>
              </p:ext>
            </p:extLst>
          </p:nvPr>
        </p:nvGraphicFramePr>
        <p:xfrm>
          <a:off x="3504955" y="3041842"/>
          <a:ext cx="495183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 + 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수류탄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좌측 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87604" y="3255707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 헬기 전용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F71DB7-70C0-6A46-64C9-AD9AB981AA1F}"/>
              </a:ext>
            </a:extLst>
          </p:cNvPr>
          <p:cNvGrpSpPr/>
          <p:nvPr/>
        </p:nvGrpSpPr>
        <p:grpSpPr>
          <a:xfrm>
            <a:off x="723175" y="1924653"/>
            <a:ext cx="3057683" cy="1097525"/>
            <a:chOff x="723175" y="2279762"/>
            <a:chExt cx="3057683" cy="1097525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8869D1-5C94-EFAC-D965-982155E3CD5C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879119" y="2279762"/>
              <a:ext cx="2856233" cy="1097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765994-F6CC-8A42-A150-7C49569554E1}"/>
                </a:ext>
              </a:extLst>
            </p:cNvPr>
            <p:cNvSpPr txBox="1"/>
            <p:nvPr/>
          </p:nvSpPr>
          <p:spPr>
            <a:xfrm rot="20353261">
              <a:off x="723175" y="2459311"/>
              <a:ext cx="30576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0E9432-ED10-7A3C-8DA6-BE19ADECDEAE}"/>
              </a:ext>
            </a:extLst>
          </p:cNvPr>
          <p:cNvSpPr/>
          <p:nvPr/>
        </p:nvSpPr>
        <p:spPr>
          <a:xfrm>
            <a:off x="339119" y="3022178"/>
            <a:ext cx="1080000" cy="10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 상태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10FA66-0F47-BE88-303C-E7D4619215F5}"/>
              </a:ext>
            </a:extLst>
          </p:cNvPr>
          <p:cNvGrpSpPr/>
          <p:nvPr/>
        </p:nvGrpSpPr>
        <p:grpSpPr>
          <a:xfrm>
            <a:off x="1099223" y="2010886"/>
            <a:ext cx="3235046" cy="1081252"/>
            <a:chOff x="1099223" y="2010886"/>
            <a:chExt cx="3235046" cy="1081252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4DFD4DA-CE1F-4DFB-4C21-B7951A50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829" y="2010886"/>
              <a:ext cx="2729056" cy="1081252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EA04571-4DED-C7B1-8671-677406B9BF0C}"/>
                </a:ext>
              </a:extLst>
            </p:cNvPr>
            <p:cNvSpPr txBox="1"/>
            <p:nvPr/>
          </p:nvSpPr>
          <p:spPr>
            <a:xfrm rot="20322082">
              <a:off x="1099223" y="2509409"/>
              <a:ext cx="3235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E8F3A0-22A5-58CE-16E7-583783741FF6}"/>
              </a:ext>
            </a:extLst>
          </p:cNvPr>
          <p:cNvGrpSpPr/>
          <p:nvPr/>
        </p:nvGrpSpPr>
        <p:grpSpPr>
          <a:xfrm>
            <a:off x="1389281" y="3267569"/>
            <a:ext cx="4182317" cy="338554"/>
            <a:chOff x="2343419" y="-1883842"/>
            <a:chExt cx="4182317" cy="3385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B4C8946-C07C-C657-8C3F-F8384BA810CC}"/>
                </a:ext>
              </a:extLst>
            </p:cNvPr>
            <p:cNvSpPr txBox="1"/>
            <p:nvPr/>
          </p:nvSpPr>
          <p:spPr>
            <a:xfrm>
              <a:off x="2343419" y="-1883842"/>
              <a:ext cx="41823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5EEFC3C-1287-E1CC-FC2F-CEF03A14E694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>
              <a:off x="2373257" y="-1589233"/>
              <a:ext cx="4152479" cy="302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631276-27A0-0B14-100D-51CF59CD9D1E}"/>
              </a:ext>
            </a:extLst>
          </p:cNvPr>
          <p:cNvGrpSpPr/>
          <p:nvPr/>
        </p:nvGrpSpPr>
        <p:grpSpPr>
          <a:xfrm>
            <a:off x="1389281" y="3710466"/>
            <a:ext cx="4256917" cy="432687"/>
            <a:chOff x="-4311746" y="3093779"/>
            <a:chExt cx="4256917" cy="43268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77D31A0-182B-8BA9-3188-6BA3E882FB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311746" y="3093779"/>
              <a:ext cx="4256917" cy="490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67DDF9-719C-383C-AD07-53A2E9382AF0}"/>
                </a:ext>
              </a:extLst>
            </p:cNvPr>
            <p:cNvSpPr txBox="1"/>
            <p:nvPr/>
          </p:nvSpPr>
          <p:spPr>
            <a:xfrm>
              <a:off x="-4311745" y="3187912"/>
              <a:ext cx="4256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플레이어와 다르게 보라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노랑구역인 꼬리와 머리 부분의 부위내구도가 존재하나 손상도에 따른 효과가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67253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75264"/>
              </p:ext>
            </p:extLst>
          </p:nvPr>
        </p:nvGraphicFramePr>
        <p:xfrm>
          <a:off x="756959" y="2701632"/>
          <a:ext cx="1080000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b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공격형을 제외한 기체는 특수 능력 사용이 불가능 하다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스테이터스는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플레이어 헬기보다 수치가 낮다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6174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04856"/>
            <a:ext cx="864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D48E77B-CFF1-A573-4AA2-33EEB236CEF9}"/>
              </a:ext>
            </a:extLst>
          </p:cNvPr>
          <p:cNvSpPr txBox="1"/>
          <p:nvPr/>
        </p:nvSpPr>
        <p:spPr>
          <a:xfrm>
            <a:off x="410252" y="4349343"/>
            <a:ext cx="310845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5CC4813-7D34-6C97-C2FB-A25465344F50}"/>
              </a:ext>
            </a:extLst>
          </p:cNvPr>
          <p:cNvSpPr txBox="1"/>
          <p:nvPr/>
        </p:nvSpPr>
        <p:spPr>
          <a:xfrm>
            <a:off x="410252" y="388097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3648406" y="4349933"/>
            <a:ext cx="325851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364840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6930741" y="3877052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9402159" y="3587389"/>
            <a:ext cx="2617466" cy="1666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6883091" y="4393488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225941" y="3255707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ABE67-29FB-5AC9-8631-FDF93E519760}"/>
              </a:ext>
            </a:extLst>
          </p:cNvPr>
          <p:cNvSpPr txBox="1"/>
          <p:nvPr/>
        </p:nvSpPr>
        <p:spPr>
          <a:xfrm>
            <a:off x="388138" y="3679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 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1F3844A-5331-DD76-C7AD-FA5945828A4E}"/>
              </a:ext>
            </a:extLst>
          </p:cNvPr>
          <p:cNvGrpSpPr/>
          <p:nvPr/>
        </p:nvGrpSpPr>
        <p:grpSpPr>
          <a:xfrm>
            <a:off x="2737723" y="855423"/>
            <a:ext cx="6838472" cy="1928086"/>
            <a:chOff x="2412061" y="1035423"/>
            <a:chExt cx="7158066" cy="231386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412061" y="1039724"/>
              <a:ext cx="1137652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549713" y="1575423"/>
              <a:ext cx="1086632" cy="43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383108" y="1961562"/>
              <a:ext cx="1253237" cy="847722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8028B84-F131-F65C-E3F5-BD8FB4D6E263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5716345" y="2809284"/>
              <a:ext cx="1391641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D613E09-FD68-C2B6-0A6A-DC981BC46CEA}"/>
                </a:ext>
              </a:extLst>
            </p:cNvPr>
            <p:cNvSpPr/>
            <p:nvPr/>
          </p:nvSpPr>
          <p:spPr>
            <a:xfrm>
              <a:off x="7107986" y="2269284"/>
              <a:ext cx="2462141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 애니메이션 출력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636345" y="2269284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636345" y="1035423"/>
              <a:ext cx="1137652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364275" y="2009144"/>
              <a:ext cx="1399856" cy="406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549713" y="1253155"/>
              <a:ext cx="1086632" cy="406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2776074"/>
            <a:ext cx="720227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전투시설은 시설 별 내구도가 존재하고 피격 시 내구도가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파괴 판정과 동시에 파괴 애니메이션이 출력된다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B1F448-F9AD-607D-6E01-AC9C52B8C1FC}"/>
              </a:ext>
            </a:extLst>
          </p:cNvPr>
          <p:cNvGrpSpPr/>
          <p:nvPr/>
        </p:nvGrpSpPr>
        <p:grpSpPr>
          <a:xfrm>
            <a:off x="2133403" y="4156855"/>
            <a:ext cx="1532012" cy="1928968"/>
            <a:chOff x="388138" y="854085"/>
            <a:chExt cx="1761082" cy="237181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30AC818-D3CB-A590-9783-E158521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138" y="854085"/>
              <a:ext cx="1761082" cy="237181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3C96B26-6469-D0BE-EB86-3EC0ABA05DBF}"/>
                </a:ext>
              </a:extLst>
            </p:cNvPr>
            <p:cNvSpPr/>
            <p:nvPr/>
          </p:nvSpPr>
          <p:spPr>
            <a:xfrm>
              <a:off x="388138" y="854085"/>
              <a:ext cx="1761082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5D03990-0594-7583-75BC-72514C19780F}"/>
              </a:ext>
            </a:extLst>
          </p:cNvPr>
          <p:cNvGrpSpPr/>
          <p:nvPr/>
        </p:nvGrpSpPr>
        <p:grpSpPr>
          <a:xfrm>
            <a:off x="6457646" y="4198677"/>
            <a:ext cx="2265524" cy="1887146"/>
            <a:chOff x="3858409" y="864683"/>
            <a:chExt cx="2542354" cy="237181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4B1FFB1-316A-BFEC-EFD0-93187A29E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409" y="864683"/>
              <a:ext cx="2542354" cy="236122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7A5087-D34E-48C6-C7DA-641B0DF703A3}"/>
                </a:ext>
              </a:extLst>
            </p:cNvPr>
            <p:cNvSpPr/>
            <p:nvPr/>
          </p:nvSpPr>
          <p:spPr>
            <a:xfrm>
              <a:off x="3869589" y="864683"/>
              <a:ext cx="2531173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410829" y="6320622"/>
            <a:ext cx="975410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BAA910-4DF8-7A7F-46D1-58F479576119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3665415" y="4740577"/>
            <a:ext cx="241241" cy="380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BEAD9F-1F5D-89A9-5E2A-7091BBEB2BEC}"/>
              </a:ext>
            </a:extLst>
          </p:cNvPr>
          <p:cNvSpPr txBox="1"/>
          <p:nvPr/>
        </p:nvSpPr>
        <p:spPr>
          <a:xfrm>
            <a:off x="3906656" y="4171612"/>
            <a:ext cx="138474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2.0M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3.0M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2.0M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CFECF10-A505-0509-0ED4-BC0450C52453}"/>
              </a:ext>
            </a:extLst>
          </p:cNvPr>
          <p:cNvCxnSpPr>
            <a:cxnSpLocks/>
            <a:stCxn id="33" idx="3"/>
            <a:endCxn id="47" idx="1"/>
          </p:cNvCxnSpPr>
          <p:nvPr/>
        </p:nvCxnSpPr>
        <p:spPr>
          <a:xfrm flipV="1">
            <a:off x="8723169" y="4775021"/>
            <a:ext cx="277960" cy="367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F0499-5AEE-48B3-E8FC-E9CC8EA67BF5}"/>
              </a:ext>
            </a:extLst>
          </p:cNvPr>
          <p:cNvSpPr txBox="1"/>
          <p:nvPr/>
        </p:nvSpPr>
        <p:spPr>
          <a:xfrm>
            <a:off x="9001129" y="4198677"/>
            <a:ext cx="1424467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4.0M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2.0M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4.0M</a:t>
            </a:r>
          </a:p>
        </p:txBody>
      </p: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B4381-6DBE-3C09-0331-EB7C2D95440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10014"/>
              </p:ext>
            </p:extLst>
          </p:nvPr>
        </p:nvGraphicFramePr>
        <p:xfrm>
          <a:off x="695999" y="4545447"/>
          <a:ext cx="10800001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대공포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150 + 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50(</a:t>
                      </a:r>
                      <a:r>
                        <a:rPr lang="ko-KR" altLang="en-US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당 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경우 폭발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 전투시설은 각각 기본 스테이터스가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 전투시설은 내구도가 따로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보호막을 갖고 있으며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보호막부터 소진된다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초당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발씩 발사하며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 모두 피격 시 데미지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을 받는다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움직이지 않는 고정형 육지 전투시설이다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고정형이고 플레이어를 공격하지 않는다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뒤에서 헬기로 지원오는 아군을 요격한다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내구도가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초 뒤 폭발한다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6.1. 1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388138" y="913325"/>
            <a:ext cx="112416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비가 오고 낙뢰가 자주 치는 환경이다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거점지로 향하는 경로에는 높은 산과 강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형태의 나무 등 지형지물들이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주변은 비가 조금만 내리는 황무지 지역이다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산악 지형이다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975801"/>
            <a:ext cx="11552532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이후 플레이어가 거점지로 향하는 경로 곳곳에서 매복되어 있던 적 기체가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속도가 높은 헬기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매복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ts val="700"/>
              </a:lnSpc>
            </a:pP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매복되어있는 적과 전투 중에 거점지로 부터 플레이어를 향해 적 기체가 계속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무조건 방어형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조합과  스피드형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조합으로 등장</a:t>
            </a: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08CB3-3228-244A-EECB-3F817A05C420}"/>
              </a:ext>
            </a:extLst>
          </p:cNvPr>
          <p:cNvSpPr txBox="1"/>
          <p:nvPr/>
        </p:nvSpPr>
        <p:spPr>
          <a:xfrm>
            <a:off x="388138" y="24708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6.2. 1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6.3. 1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462DA-5517-EAE2-7320-72942D20FFB7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산악 지형 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플레이어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헬기 기체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미사일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기체당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기체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462DA-5517-EAE2-7320-72942D20F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blipFill>
                <a:blip r:embed="rId3"/>
                <a:stretch>
                  <a:fillRect l="-816" t="-1336" b="-2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F8D63DB9-BB18-C0C4-392F-C0EB8DDA3F48}"/>
              </a:ext>
            </a:extLst>
          </p:cNvPr>
          <p:cNvGrpSpPr/>
          <p:nvPr/>
        </p:nvGrpSpPr>
        <p:grpSpPr>
          <a:xfrm>
            <a:off x="369544" y="1041491"/>
            <a:ext cx="6105296" cy="4098931"/>
            <a:chOff x="776177" y="1839081"/>
            <a:chExt cx="6105296" cy="40989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0B982F-A238-1C1B-30FD-082EA924D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177" y="1839081"/>
              <a:ext cx="6105296" cy="406234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8907190-4104-CE10-D01A-1AD179B67385}"/>
                </a:ext>
              </a:extLst>
            </p:cNvPr>
            <p:cNvSpPr/>
            <p:nvPr/>
          </p:nvSpPr>
          <p:spPr>
            <a:xfrm rot="20018767">
              <a:off x="1702385" y="1950269"/>
              <a:ext cx="1279010" cy="767838"/>
            </a:xfrm>
            <a:prstGeom prst="ellipse">
              <a:avLst/>
            </a:prstGeom>
            <a:solidFill>
              <a:srgbClr val="FF5050">
                <a:alpha val="15686"/>
              </a:srgbClr>
            </a:solidFill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631827B-A87D-46AB-A115-B5368D96DF9C}"/>
                </a:ext>
              </a:extLst>
            </p:cNvPr>
            <p:cNvSpPr/>
            <p:nvPr/>
          </p:nvSpPr>
          <p:spPr>
            <a:xfrm rot="18627461">
              <a:off x="5379157" y="4914588"/>
              <a:ext cx="1279010" cy="7678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15686"/>
              </a:schemeClr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리스폰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지역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F8BD4-5078-FB96-3431-71FCA1A1D57C}"/>
                </a:ext>
              </a:extLst>
            </p:cNvPr>
            <p:cNvSpPr txBox="1"/>
            <p:nvPr/>
          </p:nvSpPr>
          <p:spPr>
            <a:xfrm rot="19900838">
              <a:off x="1684396" y="2130330"/>
              <a:ext cx="1314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거점 지역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52A0D-4245-33F9-F5C9-009AFBBBF6D0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C10310-3063-6905-7A3D-38FDB32DAEE2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6.4. 2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48969-A495-6EAA-5C30-2689EDBEFA12}"/>
              </a:ext>
            </a:extLst>
          </p:cNvPr>
          <p:cNvSpPr txBox="1"/>
          <p:nvPr/>
        </p:nvSpPr>
        <p:spPr>
          <a:xfrm>
            <a:off x="388138" y="2795287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39F4B-BD69-B6DD-9AE6-25A9EC17E5B7}"/>
              </a:ext>
            </a:extLst>
          </p:cNvPr>
          <p:cNvSpPr txBox="1"/>
          <p:nvPr/>
        </p:nvSpPr>
        <p:spPr>
          <a:xfrm>
            <a:off x="388138" y="952624"/>
            <a:ext cx="11241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시가전의 형태로 높낮이가 다양한 형태의 폐건물들이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그치고 모래바람이 부는 지역이다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F9DEE-37E5-8CA4-3ACB-9F56D04B9A7D}"/>
              </a:ext>
            </a:extLst>
          </p:cNvPr>
          <p:cNvSpPr txBox="1"/>
          <p:nvPr/>
        </p:nvSpPr>
        <p:spPr>
          <a:xfrm>
            <a:off x="388138" y="3175716"/>
            <a:ext cx="11552532" cy="25624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벙커와 대공포로 총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시설이 배치되어 있다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10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벙커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편성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lnSpc>
                <a:spcPts val="10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편성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벙커는 동서남북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방향에 대해서 공격을 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공격하는 방향은 처음 동으로 고정되며 이후 시간이 지나면 시계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반시계 방향을 정한 후 공격방향을 바꾼다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방향에 대해 나머지 방향은 공격하지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플레이어를 공격하지 않으나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아군의 후방지원의 진입을 위해 파괴해야 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대공포를 파괴하지 않을 경우 후방 지원이 실패해 스토리가 진행되지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2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6.6. 2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폐건물이 많은 평지 지형 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𝑘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군인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장전 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수류탄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인원 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전투시설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벙커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대공포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blipFill>
                <a:blip r:embed="rId3"/>
                <a:stretch>
                  <a:fillRect l="-816" t="-1336" b="-2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6EA796-1349-F0AF-5F5A-4C193470F7C4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CED6D7-42EF-20ED-5645-9B09DA6BD3DD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D25C3F-5DF5-E187-BE84-01495811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4" y="1041491"/>
            <a:ext cx="6105296" cy="406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6">
            <a:extLst>
              <a:ext uri="{FF2B5EF4-FFF2-40B4-BE49-F238E27FC236}">
                <a16:creationId xmlns:a16="http://schemas.microsoft.com/office/drawing/2014/main" id="{1D94B82B-4624-21F1-28E4-582A5D881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62885"/>
              </p:ext>
            </p:extLst>
          </p:nvPr>
        </p:nvGraphicFramePr>
        <p:xfrm>
          <a:off x="388138" y="4594888"/>
          <a:ext cx="11118652" cy="178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UI_MiniMap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화면 작은 게임 지도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(-700, 100)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UI_ProcessBar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진행율 표시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반투명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UI_Dameged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현재 손상도 표시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(700, 100)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UI_MyStatus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플레이어 속성 표시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네온 효과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(700, 900)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09893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입력창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75B9C-5C28-6C74-EBD7-1662FBCEB9E0}"/>
              </a:ext>
            </a:extLst>
          </p:cNvPr>
          <p:cNvSpPr txBox="1"/>
          <p:nvPr/>
        </p:nvSpPr>
        <p:spPr>
          <a:xfrm>
            <a:off x="388138" y="3429000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레이 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768558" y="325570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9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8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96935" y="2670932"/>
            <a:ext cx="1598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10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맵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제작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배틀 필드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5_ WORLD OF WARPLANES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헬기에게 공격 시 게임 화면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(Battle Field 4)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지정한 지역에 폭탄을 떨어뜨리는 게임 화면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(World of Warplanes)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맵 풍경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대공포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벙커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이중화 도식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31: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트레이싱과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래스터라이제이션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비교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8394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10821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모든 적을 처치하고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클리어되며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스테이지도 동일한 방식으로 클리어하면 승리한다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529428"/>
              </p:ext>
            </p:extLst>
          </p:nvPr>
        </p:nvGraphicFramePr>
        <p:xfrm>
          <a:off x="808168" y="4595055"/>
          <a:ext cx="803693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47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시설 모두 파괴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619521" y="1880163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462753" y="828000"/>
            <a:ext cx="1705681" cy="72498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663190" y="2961786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663188" y="5767741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C338BE-E1A8-634C-45C1-218CBE9A0685}"/>
              </a:ext>
            </a:extLst>
          </p:cNvPr>
          <p:cNvSpPr/>
          <p:nvPr/>
        </p:nvSpPr>
        <p:spPr>
          <a:xfrm>
            <a:off x="4531857" y="1327196"/>
            <a:ext cx="696311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4029783" y="3113388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선택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4227610" y="3983236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4"/>
            <a:endCxn id="2" idx="0"/>
          </p:cNvCxnSpPr>
          <p:nvPr/>
        </p:nvCxnSpPr>
        <p:spPr>
          <a:xfrm flipH="1">
            <a:off x="1315593" y="1552989"/>
            <a:ext cx="1" cy="327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1315593" y="2554866"/>
            <a:ext cx="0" cy="406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81CBA0E-951C-83AC-EECD-DCBC82DF817C}"/>
              </a:ext>
            </a:extLst>
          </p:cNvPr>
          <p:cNvSpPr/>
          <p:nvPr/>
        </p:nvSpPr>
        <p:spPr>
          <a:xfrm>
            <a:off x="619521" y="3892413"/>
            <a:ext cx="1392144" cy="742068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계정인가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1315593" y="3636489"/>
            <a:ext cx="0" cy="255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B964E78-735D-4B84-4DFB-50F63FFBBE5C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>
          <a:xfrm>
            <a:off x="2011665" y="4263447"/>
            <a:ext cx="162361" cy="5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665F6D-E235-3582-B525-2AF33756E1F4}"/>
              </a:ext>
            </a:extLst>
          </p:cNvPr>
          <p:cNvSpPr/>
          <p:nvPr/>
        </p:nvSpPr>
        <p:spPr>
          <a:xfrm>
            <a:off x="2174026" y="3926631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등록할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C85ADBA-0513-8EEA-1328-EA354E735C82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>
          <a:xfrm flipH="1">
            <a:off x="1315589" y="4634481"/>
            <a:ext cx="4" cy="25812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663188" y="4892608"/>
            <a:ext cx="1304801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B57051E-17EF-B76E-3EF2-BD717AA023EB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1552821" y="2676359"/>
            <a:ext cx="1732454" cy="8147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A677C91-AAB7-7087-F4EC-44A6221C55B6}"/>
              </a:ext>
            </a:extLst>
          </p:cNvPr>
          <p:cNvCxnSpPr>
            <a:cxnSpLocks/>
            <a:stCxn id="51" idx="2"/>
            <a:endCxn id="6" idx="0"/>
          </p:cNvCxnSpPr>
          <p:nvPr/>
        </p:nvCxnSpPr>
        <p:spPr>
          <a:xfrm>
            <a:off x="1315589" y="5567311"/>
            <a:ext cx="2800" cy="200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3960052" y="2168150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인원에 도달했는가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03B7A91-F339-EE90-09B1-7B5AB8E575F5}"/>
              </a:ext>
            </a:extLst>
          </p:cNvPr>
          <p:cNvCxnSpPr>
            <a:cxnSpLocks/>
            <a:stCxn id="7" idx="2"/>
            <a:endCxn id="86" idx="0"/>
          </p:cNvCxnSpPr>
          <p:nvPr/>
        </p:nvCxnSpPr>
        <p:spPr>
          <a:xfrm rot="16200000" flipH="1">
            <a:off x="4802652" y="2079259"/>
            <a:ext cx="166251" cy="115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977DA55-D346-8037-520F-6214538D61DF}"/>
              </a:ext>
            </a:extLst>
          </p:cNvPr>
          <p:cNvCxnSpPr>
            <a:cxnSpLocks/>
            <a:stCxn id="86" idx="3"/>
            <a:endCxn id="108" idx="1"/>
          </p:cNvCxnSpPr>
          <p:nvPr/>
        </p:nvCxnSpPr>
        <p:spPr>
          <a:xfrm flipV="1">
            <a:off x="5823031" y="2545280"/>
            <a:ext cx="22545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 flipH="1">
            <a:off x="4880013" y="2922412"/>
            <a:ext cx="11529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4FB558A-9144-9161-62EC-0A62CC9FE171}"/>
              </a:ext>
            </a:extLst>
          </p:cNvPr>
          <p:cNvSpPr/>
          <p:nvPr/>
        </p:nvSpPr>
        <p:spPr>
          <a:xfrm>
            <a:off x="6376739" y="3113387"/>
            <a:ext cx="1516579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 인원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</a:p>
        </p:txBody>
      </p:sp>
      <p:sp>
        <p:nvSpPr>
          <p:cNvPr id="108" name="다이아몬드 107">
            <a:extLst>
              <a:ext uri="{FF2B5EF4-FFF2-40B4-BE49-F238E27FC236}">
                <a16:creationId xmlns:a16="http://schemas.microsoft.com/office/drawing/2014/main" id="{44B96145-5685-32A9-C1B7-FA322D749BF4}"/>
              </a:ext>
            </a:extLst>
          </p:cNvPr>
          <p:cNvSpPr/>
          <p:nvPr/>
        </p:nvSpPr>
        <p:spPr>
          <a:xfrm>
            <a:off x="6048486" y="2168149"/>
            <a:ext cx="2173086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시간이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분을 넘었는가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FF9CEEB7-6DBF-4BE0-FE3A-EBA8C0A9634F}"/>
              </a:ext>
            </a:extLst>
          </p:cNvPr>
          <p:cNvCxnSpPr>
            <a:cxnSpLocks/>
            <a:stCxn id="108" idx="0"/>
            <a:endCxn id="7" idx="3"/>
          </p:cNvCxnSpPr>
          <p:nvPr/>
        </p:nvCxnSpPr>
        <p:spPr>
          <a:xfrm rot="16200000" flipV="1">
            <a:off x="5929799" y="962918"/>
            <a:ext cx="503601" cy="190686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3060272-D111-AAC9-3862-50AA4BA6021D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7135029" y="2922411"/>
            <a:ext cx="0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513717D-BA0A-FCA9-3026-A33D6F424C4D}"/>
              </a:ext>
            </a:extLst>
          </p:cNvPr>
          <p:cNvCxnSpPr>
            <a:cxnSpLocks/>
            <a:stCxn id="104" idx="1"/>
            <a:endCxn id="8" idx="3"/>
          </p:cNvCxnSpPr>
          <p:nvPr/>
        </p:nvCxnSpPr>
        <p:spPr>
          <a:xfrm flipH="1">
            <a:off x="5730243" y="3450739"/>
            <a:ext cx="6464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80013" y="3788091"/>
            <a:ext cx="1" cy="19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3809724" y="4844802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2"/>
            <a:endCxn id="129" idx="0"/>
          </p:cNvCxnSpPr>
          <p:nvPr/>
        </p:nvCxnSpPr>
        <p:spPr>
          <a:xfrm>
            <a:off x="4880014" y="4657939"/>
            <a:ext cx="1" cy="18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71AD51A-034D-8ED9-AECD-372E9AA9B435}"/>
              </a:ext>
            </a:extLst>
          </p:cNvPr>
          <p:cNvCxnSpPr>
            <a:cxnSpLocks/>
            <a:stCxn id="129" idx="2"/>
            <a:endCxn id="148" idx="0"/>
          </p:cNvCxnSpPr>
          <p:nvPr/>
        </p:nvCxnSpPr>
        <p:spPr>
          <a:xfrm>
            <a:off x="4880015" y="5599064"/>
            <a:ext cx="0" cy="1686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3"/>
            <a:endCxn id="9" idx="3"/>
          </p:cNvCxnSpPr>
          <p:nvPr/>
        </p:nvCxnSpPr>
        <p:spPr>
          <a:xfrm flipH="1" flipV="1">
            <a:off x="5532417" y="4320588"/>
            <a:ext cx="417888" cy="901345"/>
          </a:xfrm>
          <a:prstGeom prst="bentConnector3">
            <a:avLst>
              <a:gd name="adj1" fmla="val -5470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3960053" y="5767740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4434156-4DCF-D11C-6C65-CB9E571A7F2A}"/>
              </a:ext>
            </a:extLst>
          </p:cNvPr>
          <p:cNvSpPr/>
          <p:nvPr/>
        </p:nvSpPr>
        <p:spPr>
          <a:xfrm>
            <a:off x="8551078" y="1327195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진입 화면 전환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350E3C8-7749-B266-621B-F73356365342}"/>
              </a:ext>
            </a:extLst>
          </p:cNvPr>
          <p:cNvSpPr/>
          <p:nvPr/>
        </p:nvSpPr>
        <p:spPr>
          <a:xfrm>
            <a:off x="8728674" y="2199371"/>
            <a:ext cx="134526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788AC8AB-5DBF-DE55-3C12-362493E5DBA9}"/>
              </a:ext>
            </a:extLst>
          </p:cNvPr>
          <p:cNvCxnSpPr>
            <a:cxnSpLocks/>
            <a:stCxn id="157" idx="2"/>
            <a:endCxn id="160" idx="0"/>
          </p:cNvCxnSpPr>
          <p:nvPr/>
        </p:nvCxnSpPr>
        <p:spPr>
          <a:xfrm flipH="1">
            <a:off x="9401306" y="2001898"/>
            <a:ext cx="2" cy="197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8331016" y="3050439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6D6CAAF0-6A9C-E1B5-2BCF-2AD49401288D}"/>
              </a:ext>
            </a:extLst>
          </p:cNvPr>
          <p:cNvCxnSpPr>
            <a:cxnSpLocks/>
            <a:stCxn id="160" idx="2"/>
            <a:endCxn id="169" idx="0"/>
          </p:cNvCxnSpPr>
          <p:nvPr/>
        </p:nvCxnSpPr>
        <p:spPr>
          <a:xfrm>
            <a:off x="9401306" y="2874074"/>
            <a:ext cx="1" cy="176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AFBCC2E-3457-70D6-B35F-988787610ED8}"/>
              </a:ext>
            </a:extLst>
          </p:cNvPr>
          <p:cNvSpPr/>
          <p:nvPr/>
        </p:nvSpPr>
        <p:spPr>
          <a:xfrm>
            <a:off x="8481343" y="3996575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2"/>
            <a:endCxn id="176" idx="0"/>
          </p:cNvCxnSpPr>
          <p:nvPr/>
        </p:nvCxnSpPr>
        <p:spPr>
          <a:xfrm flipH="1">
            <a:off x="9401305" y="3804701"/>
            <a:ext cx="2" cy="19187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7EC025FF-FD57-2E3D-50A7-DE45CEC7F050}"/>
              </a:ext>
            </a:extLst>
          </p:cNvPr>
          <p:cNvCxnSpPr>
            <a:cxnSpLocks/>
            <a:stCxn id="169" idx="3"/>
            <a:endCxn id="160" idx="3"/>
          </p:cNvCxnSpPr>
          <p:nvPr/>
        </p:nvCxnSpPr>
        <p:spPr>
          <a:xfrm flipH="1" flipV="1">
            <a:off x="10073937" y="2536723"/>
            <a:ext cx="397660" cy="890847"/>
          </a:xfrm>
          <a:prstGeom prst="bentConnector3">
            <a:avLst>
              <a:gd name="adj1" fmla="val -5748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0C602217-412D-9B31-AD77-F0F3A94B21FC}"/>
              </a:ext>
            </a:extLst>
          </p:cNvPr>
          <p:cNvCxnSpPr>
            <a:cxnSpLocks/>
            <a:stCxn id="176" idx="2"/>
            <a:endCxn id="189" idx="0"/>
          </p:cNvCxnSpPr>
          <p:nvPr/>
        </p:nvCxnSpPr>
        <p:spPr>
          <a:xfrm flipH="1">
            <a:off x="9401304" y="4671278"/>
            <a:ext cx="1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8359454" y="4866448"/>
            <a:ext cx="208370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10471598" y="5725032"/>
            <a:ext cx="1441980" cy="6972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>
            <a:off x="9401304" y="5541151"/>
            <a:ext cx="0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8819932" y="5736321"/>
            <a:ext cx="11627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3"/>
            <a:endCxn id="193" idx="2"/>
          </p:cNvCxnSpPr>
          <p:nvPr/>
        </p:nvCxnSpPr>
        <p:spPr>
          <a:xfrm flipV="1">
            <a:off x="9982675" y="6073672"/>
            <a:ext cx="48892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2D041EF9-E6B9-41C1-91BD-43428EDB1318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5400000" flipH="1" flipV="1">
            <a:off x="536175" y="2446762"/>
            <a:ext cx="4777896" cy="3213468"/>
          </a:xfrm>
          <a:prstGeom prst="bentConnector4">
            <a:avLst>
              <a:gd name="adj1" fmla="val -4785"/>
              <a:gd name="adj2" fmla="val 733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연결선: 꺾임 288">
            <a:extLst>
              <a:ext uri="{FF2B5EF4-FFF2-40B4-BE49-F238E27FC236}">
                <a16:creationId xmlns:a16="http://schemas.microsoft.com/office/drawing/2014/main" id="{422ACECD-ABDE-9059-B792-A535EE8FFBED}"/>
              </a:ext>
            </a:extLst>
          </p:cNvPr>
          <p:cNvCxnSpPr>
            <a:cxnSpLocks/>
            <a:stCxn id="148" idx="2"/>
            <a:endCxn id="157" idx="1"/>
          </p:cNvCxnSpPr>
          <p:nvPr/>
        </p:nvCxnSpPr>
        <p:spPr>
          <a:xfrm rot="5400000" flipH="1" flipV="1">
            <a:off x="4326598" y="2217963"/>
            <a:ext cx="4777896" cy="3671063"/>
          </a:xfrm>
          <a:prstGeom prst="bentConnector4">
            <a:avLst>
              <a:gd name="adj1" fmla="val -4785"/>
              <a:gd name="adj2" fmla="val 922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7C5311DF-FFBF-A369-152C-5048465EFB1A}"/>
              </a:ext>
            </a:extLst>
          </p:cNvPr>
          <p:cNvSpPr txBox="1"/>
          <p:nvPr/>
        </p:nvSpPr>
        <p:spPr>
          <a:xfrm>
            <a:off x="855702" y="457732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1503AB83-886B-ADAC-6499-199C51B42067}"/>
              </a:ext>
            </a:extLst>
          </p:cNvPr>
          <p:cNvSpPr txBox="1"/>
          <p:nvPr/>
        </p:nvSpPr>
        <p:spPr>
          <a:xfrm>
            <a:off x="4400073" y="280621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B19BB25-1E47-09BA-FE8F-E8FFD7A9BF40}"/>
              </a:ext>
            </a:extLst>
          </p:cNvPr>
          <p:cNvSpPr txBox="1"/>
          <p:nvPr/>
        </p:nvSpPr>
        <p:spPr>
          <a:xfrm>
            <a:off x="4422173" y="550328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5277573F-03D0-BA0E-D171-B0FCC3712E55}"/>
              </a:ext>
            </a:extLst>
          </p:cNvPr>
          <p:cNvSpPr txBox="1"/>
          <p:nvPr/>
        </p:nvSpPr>
        <p:spPr>
          <a:xfrm>
            <a:off x="6706246" y="282355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86C9DD7-0374-CD1D-D14C-F193779F6819}"/>
              </a:ext>
            </a:extLst>
          </p:cNvPr>
          <p:cNvSpPr txBox="1"/>
          <p:nvPr/>
        </p:nvSpPr>
        <p:spPr>
          <a:xfrm>
            <a:off x="8964692" y="374057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3CCD95E-2321-C759-1ED3-F93997A93F9C}"/>
              </a:ext>
            </a:extLst>
          </p:cNvPr>
          <p:cNvSpPr txBox="1"/>
          <p:nvPr/>
        </p:nvSpPr>
        <p:spPr>
          <a:xfrm>
            <a:off x="1812006" y="395801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691B9DF-C066-07B7-D57A-E5D95309A0CD}"/>
              </a:ext>
            </a:extLst>
          </p:cNvPr>
          <p:cNvSpPr txBox="1"/>
          <p:nvPr/>
        </p:nvSpPr>
        <p:spPr>
          <a:xfrm>
            <a:off x="5624536" y="223625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A00C10C1-6B9D-369C-EF86-CC0F516EF7A4}"/>
              </a:ext>
            </a:extLst>
          </p:cNvPr>
          <p:cNvSpPr txBox="1"/>
          <p:nvPr/>
        </p:nvSpPr>
        <p:spPr>
          <a:xfrm>
            <a:off x="6799485" y="194652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3F88339-27EA-B652-F4D6-6E095752BBE0}"/>
              </a:ext>
            </a:extLst>
          </p:cNvPr>
          <p:cNvSpPr txBox="1"/>
          <p:nvPr/>
        </p:nvSpPr>
        <p:spPr>
          <a:xfrm>
            <a:off x="5762819" y="4955879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C5E5588-F95F-3871-D717-65B3B36D7511}"/>
              </a:ext>
            </a:extLst>
          </p:cNvPr>
          <p:cNvSpPr txBox="1"/>
          <p:nvPr/>
        </p:nvSpPr>
        <p:spPr>
          <a:xfrm>
            <a:off x="10227136" y="3137712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장애물에 충돌하거나 적 헬기에게 피격된 경우 손상된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몸체가 파괴되거나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파괴되면 조준점이 사라지고 꼬리가 파괴되면 이동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속도가 감소하고 기체가 좌우로 더 흔들린다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사망 상태가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31439" y="3016008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2141598" y="3152999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4658031" y="4428975"/>
            <a:ext cx="1458002" cy="71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2C707-5C9C-54EF-1375-46F52C85C642}"/>
              </a:ext>
            </a:extLst>
          </p:cNvPr>
          <p:cNvCxnSpPr>
            <a:cxnSpLocks/>
            <a:stCxn id="7" idx="3"/>
            <a:endCxn id="30" idx="0"/>
          </p:cNvCxnSpPr>
          <p:nvPr/>
        </p:nvCxnSpPr>
        <p:spPr>
          <a:xfrm flipH="1">
            <a:off x="1311472" y="3840978"/>
            <a:ext cx="1095358" cy="58799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511439" y="3556008"/>
            <a:ext cx="630159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031560" y="4443972"/>
            <a:ext cx="1148211" cy="700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696871" y="4428974"/>
            <a:ext cx="1229201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3363837" y="4432005"/>
            <a:ext cx="1229200" cy="712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991C40-1A28-DA0A-D071-BBCFAEFBB7D5}"/>
              </a:ext>
            </a:extLst>
          </p:cNvPr>
          <p:cNvCxnSpPr>
            <a:cxnSpLocks/>
            <a:stCxn id="7" idx="5"/>
            <a:endCxn id="31" idx="0"/>
          </p:cNvCxnSpPr>
          <p:nvPr/>
        </p:nvCxnSpPr>
        <p:spPr>
          <a:xfrm>
            <a:off x="3687480" y="3840978"/>
            <a:ext cx="290957" cy="5910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B4E0F90-66CC-B9AA-117C-4B8B9E0B2C1D}"/>
              </a:ext>
            </a:extLst>
          </p:cNvPr>
          <p:cNvCxnSpPr>
            <a:cxnSpLocks/>
            <a:stCxn id="7" idx="4"/>
            <a:endCxn id="29" idx="0"/>
          </p:cNvCxnSpPr>
          <p:nvPr/>
        </p:nvCxnSpPr>
        <p:spPr>
          <a:xfrm flipH="1">
            <a:off x="2605666" y="3959017"/>
            <a:ext cx="441489" cy="48495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861786" y="3736869"/>
            <a:ext cx="1525246" cy="69210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DCB0E3-78D9-6FD5-83FF-060606653BE4}"/>
              </a:ext>
            </a:extLst>
          </p:cNvPr>
          <p:cNvSpPr/>
          <p:nvPr/>
        </p:nvSpPr>
        <p:spPr>
          <a:xfrm>
            <a:off x="6558199" y="4428973"/>
            <a:ext cx="1080000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A2FDDE4-6D08-B7CB-D55E-CF7649B8A87C}"/>
              </a:ext>
            </a:extLst>
          </p:cNvPr>
          <p:cNvCxnSpPr>
            <a:cxnSpLocks/>
            <a:stCxn id="7" idx="6"/>
            <a:endCxn id="71" idx="0"/>
          </p:cNvCxnSpPr>
          <p:nvPr/>
        </p:nvCxnSpPr>
        <p:spPr>
          <a:xfrm>
            <a:off x="3952712" y="3556008"/>
            <a:ext cx="3145487" cy="87296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5877093" y="5671354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2458280" y="5762594"/>
            <a:ext cx="1811114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잔재 내구도 별 효과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6CA5C40-8F6F-4E5C-7DF5-0161507C1296}"/>
              </a:ext>
            </a:extLst>
          </p:cNvPr>
          <p:cNvCxnSpPr>
            <a:cxnSpLocks/>
            <a:stCxn id="30" idx="4"/>
            <a:endCxn id="85" idx="2"/>
          </p:cNvCxnSpPr>
          <p:nvPr/>
        </p:nvCxnSpPr>
        <p:spPr>
          <a:xfrm>
            <a:off x="1311472" y="5129037"/>
            <a:ext cx="1146808" cy="93643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18209F1-C3AA-D695-2D89-5C2AC1AE21B2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2605666" y="5144036"/>
            <a:ext cx="375331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968B9D8-F823-ABBB-88CA-B81394DC12FC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687480" y="5144036"/>
            <a:ext cx="290957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C13ECD1-C297-ACF8-8B1B-CF3F7E649BF4}"/>
              </a:ext>
            </a:extLst>
          </p:cNvPr>
          <p:cNvCxnSpPr>
            <a:cxnSpLocks/>
            <a:stCxn id="8" idx="4"/>
            <a:endCxn id="85" idx="6"/>
          </p:cNvCxnSpPr>
          <p:nvPr/>
        </p:nvCxnSpPr>
        <p:spPr>
          <a:xfrm flipH="1">
            <a:off x="4269394" y="5144036"/>
            <a:ext cx="1117638" cy="9214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7B70EBF-558F-27C4-416D-9B6F818C6D82}"/>
              </a:ext>
            </a:extLst>
          </p:cNvPr>
          <p:cNvCxnSpPr>
            <a:cxnSpLocks/>
            <a:stCxn id="31" idx="5"/>
            <a:endCxn id="78" idx="2"/>
          </p:cNvCxnSpPr>
          <p:nvPr/>
        </p:nvCxnSpPr>
        <p:spPr>
          <a:xfrm>
            <a:off x="4413025" y="5039761"/>
            <a:ext cx="1464068" cy="89327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9DCEBCBE-4EA5-8570-2F58-C1D6DC27F9F9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5902514" y="5039318"/>
            <a:ext cx="335752" cy="70868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C3E1D89-CA55-E313-4522-58286DE94EC9}"/>
              </a:ext>
            </a:extLst>
          </p:cNvPr>
          <p:cNvCxnSpPr>
            <a:cxnSpLocks/>
            <a:stCxn id="71" idx="4"/>
            <a:endCxn id="78" idx="7"/>
          </p:cNvCxnSpPr>
          <p:nvPr/>
        </p:nvCxnSpPr>
        <p:spPr>
          <a:xfrm flipH="1">
            <a:off x="6919372" y="5129036"/>
            <a:ext cx="178827" cy="618964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7926621" y="5671353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7098199" y="5933039"/>
            <a:ext cx="828422" cy="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168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조준점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5684</TotalTime>
  <Words>3218</Words>
  <Application>Microsoft Office PowerPoint</Application>
  <PresentationFormat>와이드스크린</PresentationFormat>
  <Paragraphs>715</Paragraphs>
  <Slides>40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나눔스퀘어 Bold</vt:lpstr>
      <vt:lpstr>맑은 고딕</vt:lpstr>
      <vt:lpstr>Abadi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김승환(2018182009)</cp:lastModifiedBy>
  <cp:revision>62</cp:revision>
  <dcterms:created xsi:type="dcterms:W3CDTF">2021-02-14T00:18:03Z</dcterms:created>
  <dcterms:modified xsi:type="dcterms:W3CDTF">2023-01-03T07:30:55Z</dcterms:modified>
</cp:coreProperties>
</file>